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2549" autoAdjust="0"/>
  </p:normalViewPr>
  <p:slideViewPr>
    <p:cSldViewPr snapToGrid="0" snapToObjects="1">
      <p:cViewPr varScale="1">
        <p:scale>
          <a:sx n="24" d="100"/>
          <a:sy n="24" d="100"/>
        </p:scale>
        <p:origin x="8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43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Nama</a:t>
            </a:r>
          </a:p>
          <a:p>
            <a:pPr marL="228600" indent="-228600">
              <a:buAutoNum type="arabicPeriod"/>
            </a:pPr>
            <a:r>
              <a:rPr lang="en-US" dirty="0" err="1"/>
              <a:t>Judul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Pembimbing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,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seputar</a:t>
            </a:r>
            <a:r>
              <a:rPr lang="en-US" dirty="0"/>
              <a:t> </a:t>
            </a:r>
            <a:r>
              <a:rPr lang="en-US" dirty="0" err="1"/>
              <a:t>wahana</a:t>
            </a:r>
            <a:r>
              <a:rPr lang="en-US" dirty="0"/>
              <a:t> terbang </a:t>
            </a:r>
            <a:r>
              <a:rPr lang="en-US" dirty="0" err="1"/>
              <a:t>nirawak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(UAV)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pesat</a:t>
            </a:r>
            <a:r>
              <a:rPr lang="en-US" dirty="0"/>
              <a:t>.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Pada Amerika </a:t>
            </a:r>
            <a:r>
              <a:rPr lang="en-US" dirty="0" err="1"/>
              <a:t>Serikat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market yang </a:t>
            </a:r>
            <a:r>
              <a:rPr lang="en-US" dirty="0" err="1"/>
              <a:t>lumayan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pada </a:t>
            </a:r>
            <a:r>
              <a:rPr lang="en-US" dirty="0" err="1"/>
              <a:t>industri</a:t>
            </a:r>
            <a:r>
              <a:rPr lang="en-US" dirty="0"/>
              <a:t> UAV,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UAV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diaplikasikan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 </a:t>
            </a:r>
            <a:r>
              <a:rPr lang="en-US" dirty="0" err="1"/>
              <a:t>militer</a:t>
            </a:r>
            <a:r>
              <a:rPr lang="en-US" dirty="0"/>
              <a:t>, </a:t>
            </a:r>
            <a:r>
              <a:rPr lang="en-US" dirty="0" err="1"/>
              <a:t>agrikultur</a:t>
            </a:r>
            <a:r>
              <a:rPr lang="en-US" dirty="0"/>
              <a:t>, </a:t>
            </a:r>
            <a:r>
              <a:rPr lang="en-US" dirty="0" err="1"/>
              <a:t>fotografi</a:t>
            </a:r>
            <a:r>
              <a:rPr lang="en-US" dirty="0"/>
              <a:t>,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logistik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meningkatnya</a:t>
            </a:r>
            <a:r>
              <a:rPr lang="en-US" dirty="0"/>
              <a:t> </a:t>
            </a:r>
            <a:r>
              <a:rPr lang="en-US" dirty="0" err="1"/>
              <a:t>pengaplikasian</a:t>
            </a:r>
            <a:r>
              <a:rPr lang="en-US" dirty="0"/>
              <a:t> drone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, </a:t>
            </a:r>
            <a:r>
              <a:rPr lang="en-US" dirty="0" err="1"/>
              <a:t>tuntutan</a:t>
            </a:r>
            <a:r>
              <a:rPr lang="en-US" dirty="0"/>
              <a:t> drone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bermanuver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lincah</a:t>
            </a:r>
            <a:r>
              <a:rPr lang="en-US" dirty="0"/>
              <a:t> juga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.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tuntutan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 </a:t>
            </a:r>
            <a:r>
              <a:rPr lang="en-US" dirty="0" err="1"/>
              <a:t>pertahanan</a:t>
            </a:r>
            <a:r>
              <a:rPr lang="en-US" dirty="0"/>
              <a:t> (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drone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alternatif</a:t>
            </a:r>
            <a:r>
              <a:rPr lang="en-US" dirty="0"/>
              <a:t> </a:t>
            </a:r>
            <a:r>
              <a:rPr lang="en-US" dirty="0" err="1"/>
              <a:t>murah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meledakan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tank) dan pada </a:t>
            </a:r>
            <a:r>
              <a:rPr lang="en-US" dirty="0" err="1"/>
              <a:t>industri</a:t>
            </a:r>
            <a:r>
              <a:rPr lang="en-US" dirty="0"/>
              <a:t> </a:t>
            </a:r>
            <a:r>
              <a:rPr lang="en-US" dirty="0" err="1"/>
              <a:t>hiburan</a:t>
            </a:r>
            <a:r>
              <a:rPr lang="en-US" dirty="0"/>
              <a:t> (yang </a:t>
            </a:r>
            <a:r>
              <a:rPr lang="en-US" dirty="0" err="1"/>
              <a:t>dimana</a:t>
            </a:r>
            <a:r>
              <a:rPr lang="en-US" dirty="0"/>
              <a:t> drone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wahana</a:t>
            </a:r>
            <a:r>
              <a:rPr lang="en-US" dirty="0"/>
              <a:t> </a:t>
            </a:r>
            <a:r>
              <a:rPr lang="en-US" dirty="0" err="1"/>
              <a:t>balapan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menghadapi</a:t>
            </a:r>
            <a:r>
              <a:rPr lang="en-US" dirty="0"/>
              <a:t> </a:t>
            </a:r>
            <a:r>
              <a:rPr lang="en-US" dirty="0" err="1"/>
              <a:t>lintasan</a:t>
            </a:r>
            <a:r>
              <a:rPr lang="en-US" dirty="0"/>
              <a:t> </a:t>
            </a:r>
            <a:r>
              <a:rPr lang="en-US" dirty="0" err="1"/>
              <a:t>balap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Agar </a:t>
            </a:r>
            <a:r>
              <a:rPr lang="en-US" dirty="0" err="1"/>
              <a:t>tuntutan</a:t>
            </a:r>
            <a:r>
              <a:rPr lang="en-US" dirty="0"/>
              <a:t> </a:t>
            </a:r>
            <a:r>
              <a:rPr lang="en-US" dirty="0" err="1"/>
              <a:t>manuver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dicapai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dan </a:t>
            </a:r>
            <a:r>
              <a:rPr lang="en-US" dirty="0" err="1"/>
              <a:t>akurat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yang </a:t>
            </a:r>
            <a:r>
              <a:rPr lang="en-US" dirty="0" err="1"/>
              <a:t>didesain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merusak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Hardware in the Loop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mendesain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drone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ikut</a:t>
            </a:r>
            <a:r>
              <a:rPr lang="en-US" dirty="0"/>
              <a:t> </a:t>
            </a:r>
            <a:r>
              <a:rPr lang="en-US" dirty="0" err="1"/>
              <a:t>memperhitungkan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komputasional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flight controller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dipasang</a:t>
            </a:r>
            <a:r>
              <a:rPr lang="en-US" dirty="0"/>
              <a:t> pada drone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36.png"/><Relationship Id="rId3" Type="http://schemas.openxmlformats.org/officeDocument/2006/relationships/image" Target="../media/image31.pn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12.svg"/><Relationship Id="rId23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31.pn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39.g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38.gif"/><Relationship Id="rId5" Type="http://schemas.openxmlformats.org/officeDocument/2006/relationships/image" Target="../media/image32.svg"/><Relationship Id="rId15" Type="http://schemas.openxmlformats.org/officeDocument/2006/relationships/image" Target="../media/image12.svg"/><Relationship Id="rId23" Type="http://schemas.openxmlformats.org/officeDocument/2006/relationships/image" Target="../media/image37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31.pn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2.svg"/><Relationship Id="rId15" Type="http://schemas.openxmlformats.org/officeDocument/2006/relationships/image" Target="../media/image12.svg"/><Relationship Id="rId23" Type="http://schemas.openxmlformats.org/officeDocument/2006/relationships/image" Target="../media/image37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31.pn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4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41.png"/><Relationship Id="rId5" Type="http://schemas.openxmlformats.org/officeDocument/2006/relationships/image" Target="../media/image32.svg"/><Relationship Id="rId15" Type="http://schemas.openxmlformats.org/officeDocument/2006/relationships/image" Target="../media/image12.svg"/><Relationship Id="rId23" Type="http://schemas.openxmlformats.org/officeDocument/2006/relationships/image" Target="../media/image4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3.svg"/><Relationship Id="rId18" Type="http://schemas.openxmlformats.org/officeDocument/2006/relationships/image" Target="../media/image15.png"/><Relationship Id="rId3" Type="http://schemas.openxmlformats.org/officeDocument/2006/relationships/image" Target="../media/image31.png"/><Relationship Id="rId21" Type="http://schemas.openxmlformats.org/officeDocument/2006/relationships/image" Target="../media/image45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32.svg"/><Relationship Id="rId15" Type="http://schemas.openxmlformats.org/officeDocument/2006/relationships/image" Target="../media/image44.svg"/><Relationship Id="rId23" Type="http://schemas.openxmlformats.org/officeDocument/2006/relationships/image" Target="../media/image46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5844" y="3949700"/>
            <a:ext cx="15114889" cy="322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000" dirty="0">
                <a:solidFill>
                  <a:srgbClr val="000000">
                    <a:alpha val="100000"/>
                  </a:srgbClr>
                </a:solidFill>
                <a:latin typeface="IBM Plex Sans SemiBold" pitchFamily="34" charset="0"/>
                <a:ea typeface="IBM Plex Sans SemiBold" pitchFamily="34" charset="-122"/>
                <a:cs typeface="IBM Plex Sans SemiBold" pitchFamily="34" charset="-120"/>
              </a:rPr>
              <a:t>Perancangan Sistem  Kontrol Pada Quadrotor Nirawak Untuk Manuver Lincah Berbasis </a:t>
            </a:r>
            <a:r>
              <a:rPr lang="en-US" sz="6000" dirty="0">
                <a:solidFill>
                  <a:srgbClr val="000000">
                    <a:alpha val="100000"/>
                  </a:srgbClr>
                </a:solidFill>
                <a:latin typeface="IBM Plex Sans SemiBold Italic" pitchFamily="34" charset="0"/>
                <a:ea typeface="IBM Plex Sans SemiBold Italic" pitchFamily="34" charset="-122"/>
                <a:cs typeface="IBM Plex Sans SemiBold Italic" pitchFamily="34" charset="-120"/>
              </a:rPr>
              <a:t>Hardware In The Loop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1155844" y="7226300"/>
            <a:ext cx="6363495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Deedat Fatahillah (13320072)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20284435" y="12153900"/>
            <a:ext cx="2650398" cy="66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17 April 2024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1155844" y="11404600"/>
            <a:ext cx="5880835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Dr. Ir. Eko Mursito Budi, M.T.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1155844" y="12090400"/>
            <a:ext cx="7241707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Faqihza Mukhlish, S.T., M.T., Ph.D.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1155844" y="9867900"/>
            <a:ext cx="7989299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Bold" pitchFamily="34" charset="0"/>
                <a:ea typeface="IBM Plex Sans Bold" pitchFamily="34" charset="-122"/>
                <a:cs typeface="IBM Plex Sans Bold" pitchFamily="34" charset="-120"/>
              </a:rPr>
              <a:t>CITA ITB / Sistem Kontrol Quadrotor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155844" y="10718800"/>
            <a:ext cx="4305838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Bold" pitchFamily="34" charset="0"/>
                <a:ea typeface="IBM Plex Sans Bold" pitchFamily="34" charset="-122"/>
                <a:cs typeface="IBM Plex Sans Bold" pitchFamily="34" charset="-120"/>
              </a:rPr>
              <a:t>Dosen Pembimbing</a:t>
            </a:r>
            <a:endParaRPr lang="en-US" sz="3600" dirty="0"/>
          </a:p>
        </p:txBody>
      </p:sp>
      <p:pic>
        <p:nvPicPr>
          <p:cNvPr id="9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9205" y="3011587"/>
            <a:ext cx="152114" cy="152437"/>
          </a:xfrm>
          <a:prstGeom prst="rect">
            <a:avLst/>
          </a:prstGeom>
        </p:spPr>
      </p:pic>
      <p:pic>
        <p:nvPicPr>
          <p:cNvPr id="10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9310" y="3011587"/>
            <a:ext cx="152111" cy="152437"/>
          </a:xfrm>
          <a:prstGeom prst="rect">
            <a:avLst/>
          </a:prstGeom>
        </p:spPr>
      </p:pic>
      <p:pic>
        <p:nvPicPr>
          <p:cNvPr id="11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9065" y="3011587"/>
            <a:ext cx="152112" cy="152437"/>
          </a:xfrm>
          <a:prstGeom prst="rect">
            <a:avLst/>
          </a:prstGeom>
        </p:spPr>
      </p:pic>
      <p:pic>
        <p:nvPicPr>
          <p:cNvPr id="12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39065" y="3441204"/>
            <a:ext cx="152112" cy="152437"/>
          </a:xfrm>
          <a:prstGeom prst="rect">
            <a:avLst/>
          </a:prstGeom>
        </p:spPr>
      </p:pic>
      <p:pic>
        <p:nvPicPr>
          <p:cNvPr id="13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8827" y="3226383"/>
            <a:ext cx="152112" cy="152437"/>
          </a:xfrm>
          <a:prstGeom prst="rect">
            <a:avLst/>
          </a:prstGeom>
        </p:spPr>
      </p:pic>
      <p:pic>
        <p:nvPicPr>
          <p:cNvPr id="14" name="Image 5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58964" y="3226383"/>
            <a:ext cx="152112" cy="152437"/>
          </a:xfrm>
          <a:prstGeom prst="rect">
            <a:avLst/>
          </a:prstGeom>
        </p:spPr>
      </p:pic>
      <p:pic>
        <p:nvPicPr>
          <p:cNvPr id="15" name="Image 6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58964" y="3011587"/>
            <a:ext cx="152112" cy="152437"/>
          </a:xfrm>
          <a:prstGeom prst="rect">
            <a:avLst/>
          </a:prstGeom>
        </p:spPr>
      </p:pic>
      <p:pic>
        <p:nvPicPr>
          <p:cNvPr id="16" name="Image 7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78833" y="3011587"/>
            <a:ext cx="152112" cy="152437"/>
          </a:xfrm>
          <a:prstGeom prst="rect">
            <a:avLst/>
          </a:prstGeom>
        </p:spPr>
      </p:pic>
      <p:pic>
        <p:nvPicPr>
          <p:cNvPr id="17" name="Image 8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39065" y="3226383"/>
            <a:ext cx="152112" cy="152437"/>
          </a:xfrm>
          <a:prstGeom prst="rect">
            <a:avLst/>
          </a:prstGeom>
        </p:spPr>
      </p:pic>
      <p:pic>
        <p:nvPicPr>
          <p:cNvPr id="18" name="Image 9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64991" y="3444205"/>
            <a:ext cx="1846853" cy="148506"/>
          </a:xfrm>
          <a:prstGeom prst="rect">
            <a:avLst/>
          </a:prstGeom>
        </p:spPr>
      </p:pic>
      <p:pic>
        <p:nvPicPr>
          <p:cNvPr id="19" name="Image 10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564991" y="3063267"/>
            <a:ext cx="2415116" cy="361578"/>
          </a:xfrm>
          <a:prstGeom prst="rect">
            <a:avLst/>
          </a:prstGeom>
        </p:spPr>
      </p:pic>
      <p:pic>
        <p:nvPicPr>
          <p:cNvPr id="20" name="Image 11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06651" y="2908300"/>
            <a:ext cx="787819" cy="787722"/>
          </a:xfrm>
          <a:prstGeom prst="rect">
            <a:avLst/>
          </a:prstGeom>
        </p:spPr>
      </p:pic>
      <p:pic>
        <p:nvPicPr>
          <p:cNvPr id="21" name="Image 12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55844" y="8858250"/>
            <a:ext cx="7836879" cy="12700"/>
          </a:xfrm>
          <a:prstGeom prst="rect">
            <a:avLst/>
          </a:prstGeom>
        </p:spPr>
      </p:pic>
      <p:pic>
        <p:nvPicPr>
          <p:cNvPr id="22" name="Image 13" descr=" 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0" y="8420100"/>
            <a:ext cx="24387048" cy="800100"/>
          </a:xfrm>
          <a:prstGeom prst="rect">
            <a:avLst/>
          </a:prstGeom>
        </p:spPr>
      </p:pic>
      <p:pic>
        <p:nvPicPr>
          <p:cNvPr id="23" name="Image 14" descr=" 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6778797" y="3302000"/>
            <a:ext cx="7002324" cy="57141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76200"/>
            <a:ext cx="24387048" cy="939800"/>
          </a:xfrm>
          <a:prstGeom prst="rect">
            <a:avLst/>
          </a:prstGeom>
          <a:solidFill>
            <a:srgbClr val="ADD8E6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3870134" y="5357382"/>
            <a:ext cx="8980022" cy="433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Beberapa tahun terakhir, pengembangan teknologi seputar unmanned aerial vehicle (UAV) atau pesawat tanpa awak telah berkembang dengan pesat yang mengakibatkan adanya pengingkatan aplikasi UAV yang masif di berbagai macam industri.</a:t>
            </a:r>
            <a:endParaRPr lang="en-US" sz="36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44" y="13030200"/>
            <a:ext cx="3277010" cy="431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693503" y="12992100"/>
            <a:ext cx="524999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800" dirty="0">
                <a:solidFill>
                  <a:srgbClr val="262626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</a:t>
            </a:r>
            <a:endParaRPr lang="en-US" sz="28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09892" y="623987"/>
            <a:ext cx="152112" cy="152437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89996" y="623987"/>
            <a:ext cx="152112" cy="152437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29751" y="623987"/>
            <a:ext cx="152112" cy="152437"/>
          </a:xfrm>
          <a:prstGeom prst="rect">
            <a:avLst/>
          </a:prstGeom>
        </p:spPr>
      </p:pic>
      <p:pic>
        <p:nvPicPr>
          <p:cNvPr id="9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29751" y="1053604"/>
            <a:ext cx="152112" cy="152437"/>
          </a:xfrm>
          <a:prstGeom prst="rect">
            <a:avLst/>
          </a:prstGeom>
        </p:spPr>
      </p:pic>
      <p:pic>
        <p:nvPicPr>
          <p:cNvPr id="10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513" y="838783"/>
            <a:ext cx="152112" cy="152437"/>
          </a:xfrm>
          <a:prstGeom prst="rect">
            <a:avLst/>
          </a:prstGeom>
        </p:spPr>
      </p:pic>
      <p:pic>
        <p:nvPicPr>
          <p:cNvPr id="11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49650" y="838783"/>
            <a:ext cx="152112" cy="152437"/>
          </a:xfrm>
          <a:prstGeom prst="rect">
            <a:avLst/>
          </a:prstGeom>
        </p:spPr>
      </p:pic>
      <p:pic>
        <p:nvPicPr>
          <p:cNvPr id="12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849650" y="623987"/>
            <a:ext cx="152112" cy="152437"/>
          </a:xfrm>
          <a:prstGeom prst="rect">
            <a:avLst/>
          </a:prstGeom>
        </p:spPr>
      </p:pic>
      <p:pic>
        <p:nvPicPr>
          <p:cNvPr id="13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69519" y="623987"/>
            <a:ext cx="152112" cy="152437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629751" y="838783"/>
            <a:ext cx="152112" cy="152437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097337" y="520700"/>
            <a:ext cx="787818" cy="787722"/>
          </a:xfrm>
          <a:prstGeom prst="rect">
            <a:avLst/>
          </a:prstGeom>
        </p:spPr>
      </p:pic>
      <p:pic>
        <p:nvPicPr>
          <p:cNvPr id="16" name="Image 11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30835" y="2155447"/>
            <a:ext cx="6295423" cy="8705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7EBF25-9DCB-6EAC-55A7-903941D3D2A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5845" y="4141153"/>
            <a:ext cx="11874356" cy="6763158"/>
          </a:xfrm>
          <a:prstGeom prst="rect">
            <a:avLst/>
          </a:prstGeom>
        </p:spPr>
      </p:pic>
      <p:sp>
        <p:nvSpPr>
          <p:cNvPr id="17" name="Text 1">
            <a:extLst>
              <a:ext uri="{FF2B5EF4-FFF2-40B4-BE49-F238E27FC236}">
                <a16:creationId xmlns:a16="http://schemas.microsoft.com/office/drawing/2014/main" id="{E5DAF5A6-8714-22A2-423E-10A0B9A584E0}"/>
              </a:ext>
            </a:extLst>
          </p:cNvPr>
          <p:cNvSpPr/>
          <p:nvPr/>
        </p:nvSpPr>
        <p:spPr>
          <a:xfrm>
            <a:off x="1155844" y="11152740"/>
            <a:ext cx="11874357" cy="66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600" b="1" dirty="0" err="1"/>
              <a:t>Perkembangan</a:t>
            </a:r>
            <a:r>
              <a:rPr lang="en-US" sz="3600" b="1" dirty="0"/>
              <a:t> Market </a:t>
            </a:r>
            <a:r>
              <a:rPr lang="en-US" sz="3600" b="1" dirty="0" err="1"/>
              <a:t>Industri</a:t>
            </a:r>
            <a:r>
              <a:rPr lang="en-US" sz="3600" b="1" dirty="0"/>
              <a:t> UAV di Amerika </a:t>
            </a:r>
            <a:r>
              <a:rPr lang="en-US" sz="3600" b="1" dirty="0" err="1"/>
              <a:t>Serikat</a:t>
            </a:r>
            <a:endParaRPr lang="en-US" sz="3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76200"/>
            <a:ext cx="24419705" cy="939800"/>
          </a:xfrm>
          <a:prstGeom prst="rect">
            <a:avLst/>
          </a:prstGeom>
          <a:solidFill>
            <a:srgbClr val="ADD8E6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86048" y="10287663"/>
            <a:ext cx="22215077" cy="134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Dengan semakin meningkatnya implementasi drone pada berbagai macam industri, tuntutan akan drone yang dapat bermanuver secara lebih kompleks juga semakin meningkat.</a:t>
            </a:r>
            <a:endParaRPr lang="en-US" sz="36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44" y="13030200"/>
            <a:ext cx="3277010" cy="431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693503" y="12992100"/>
            <a:ext cx="524999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800" dirty="0">
                <a:solidFill>
                  <a:srgbClr val="262626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02</a:t>
            </a:r>
            <a:endParaRPr lang="en-US" sz="28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09892" y="623987"/>
            <a:ext cx="152112" cy="152437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89996" y="623987"/>
            <a:ext cx="152112" cy="152437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29751" y="623987"/>
            <a:ext cx="152112" cy="152437"/>
          </a:xfrm>
          <a:prstGeom prst="rect">
            <a:avLst/>
          </a:prstGeom>
        </p:spPr>
      </p:pic>
      <p:pic>
        <p:nvPicPr>
          <p:cNvPr id="9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29751" y="1053604"/>
            <a:ext cx="152112" cy="152437"/>
          </a:xfrm>
          <a:prstGeom prst="rect">
            <a:avLst/>
          </a:prstGeom>
        </p:spPr>
      </p:pic>
      <p:pic>
        <p:nvPicPr>
          <p:cNvPr id="10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513" y="838783"/>
            <a:ext cx="152112" cy="152437"/>
          </a:xfrm>
          <a:prstGeom prst="rect">
            <a:avLst/>
          </a:prstGeom>
        </p:spPr>
      </p:pic>
      <p:pic>
        <p:nvPicPr>
          <p:cNvPr id="11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49650" y="838783"/>
            <a:ext cx="152112" cy="152437"/>
          </a:xfrm>
          <a:prstGeom prst="rect">
            <a:avLst/>
          </a:prstGeom>
        </p:spPr>
      </p:pic>
      <p:pic>
        <p:nvPicPr>
          <p:cNvPr id="12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849650" y="623987"/>
            <a:ext cx="152112" cy="152437"/>
          </a:xfrm>
          <a:prstGeom prst="rect">
            <a:avLst/>
          </a:prstGeom>
        </p:spPr>
      </p:pic>
      <p:pic>
        <p:nvPicPr>
          <p:cNvPr id="13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69519" y="623987"/>
            <a:ext cx="152112" cy="152437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629751" y="838783"/>
            <a:ext cx="152112" cy="152437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097337" y="520700"/>
            <a:ext cx="787818" cy="787722"/>
          </a:xfrm>
          <a:prstGeom prst="rect">
            <a:avLst/>
          </a:prstGeom>
        </p:spPr>
      </p:pic>
      <p:pic>
        <p:nvPicPr>
          <p:cNvPr id="19" name="Picture 18" descr="A blue light coming out of a building&#10;&#10;Description automatically generated">
            <a:extLst>
              <a:ext uri="{FF2B5EF4-FFF2-40B4-BE49-F238E27FC236}">
                <a16:creationId xmlns:a16="http://schemas.microsoft.com/office/drawing/2014/main" id="{A19BAA96-C403-8BE8-556C-951A9E0AE37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40507" y="2921251"/>
            <a:ext cx="11061744" cy="6224075"/>
          </a:xfrm>
          <a:prstGeom prst="rect">
            <a:avLst/>
          </a:prstGeom>
        </p:spPr>
      </p:pic>
      <p:pic>
        <p:nvPicPr>
          <p:cNvPr id="21" name="Picture 20" descr="A plane flying over a road&#10;&#10;Description automatically generated">
            <a:extLst>
              <a:ext uri="{FF2B5EF4-FFF2-40B4-BE49-F238E27FC236}">
                <a16:creationId xmlns:a16="http://schemas.microsoft.com/office/drawing/2014/main" id="{A89DA428-6C4F-D931-3BCF-6E75518D2F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4923" y="2921251"/>
            <a:ext cx="11061745" cy="6224075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1A618EB5-7C7D-948F-3D4B-FF51F28A318A}"/>
              </a:ext>
            </a:extLst>
          </p:cNvPr>
          <p:cNvSpPr/>
          <p:nvPr/>
        </p:nvSpPr>
        <p:spPr>
          <a:xfrm>
            <a:off x="884923" y="9305437"/>
            <a:ext cx="11061745" cy="728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600" b="1" dirty="0"/>
              <a:t>Drone </a:t>
            </a:r>
            <a:r>
              <a:rPr lang="en-US" sz="3600" b="1" dirty="0" err="1"/>
              <a:t>Peledak</a:t>
            </a:r>
            <a:r>
              <a:rPr lang="en-US" sz="3600" b="1" dirty="0"/>
              <a:t> Tank</a:t>
            </a: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7E8FAB05-BFAC-77C9-1D6D-3035DA3F4A1E}"/>
              </a:ext>
            </a:extLst>
          </p:cNvPr>
          <p:cNvSpPr/>
          <p:nvPr/>
        </p:nvSpPr>
        <p:spPr>
          <a:xfrm>
            <a:off x="12440507" y="9263011"/>
            <a:ext cx="11061745" cy="728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600" b="1" dirty="0"/>
              <a:t>Drone </a:t>
            </a:r>
            <a:r>
              <a:rPr lang="en-US" sz="3600" b="1" dirty="0" err="1"/>
              <a:t>Balapan</a:t>
            </a:r>
            <a:endParaRPr lang="en-US" sz="3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76200"/>
            <a:ext cx="24419705" cy="939800"/>
          </a:xfrm>
          <a:prstGeom prst="rect">
            <a:avLst/>
          </a:prstGeom>
          <a:solidFill>
            <a:srgbClr val="ADD8E6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86048" y="10287663"/>
            <a:ext cx="22215077" cy="134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Dengan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semakin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meningkatnya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implementasi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drone pada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berbagai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macam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industri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,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tuntutan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akan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drone yang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dapat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bermanuver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secara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lebih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kompleks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juga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semakin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meningkat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.</a:t>
            </a:r>
            <a:endParaRPr lang="en-US" sz="36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44" y="13030200"/>
            <a:ext cx="3277010" cy="431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693503" y="12992100"/>
            <a:ext cx="524999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800" dirty="0">
                <a:solidFill>
                  <a:srgbClr val="262626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02</a:t>
            </a:r>
            <a:endParaRPr lang="en-US" sz="28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09892" y="623987"/>
            <a:ext cx="152112" cy="152437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89996" y="623987"/>
            <a:ext cx="152112" cy="152437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29751" y="623987"/>
            <a:ext cx="152112" cy="152437"/>
          </a:xfrm>
          <a:prstGeom prst="rect">
            <a:avLst/>
          </a:prstGeom>
        </p:spPr>
      </p:pic>
      <p:pic>
        <p:nvPicPr>
          <p:cNvPr id="9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29751" y="1053604"/>
            <a:ext cx="152112" cy="152437"/>
          </a:xfrm>
          <a:prstGeom prst="rect">
            <a:avLst/>
          </a:prstGeom>
        </p:spPr>
      </p:pic>
      <p:pic>
        <p:nvPicPr>
          <p:cNvPr id="10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513" y="838783"/>
            <a:ext cx="152112" cy="152437"/>
          </a:xfrm>
          <a:prstGeom prst="rect">
            <a:avLst/>
          </a:prstGeom>
        </p:spPr>
      </p:pic>
      <p:pic>
        <p:nvPicPr>
          <p:cNvPr id="11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49650" y="838783"/>
            <a:ext cx="152112" cy="152437"/>
          </a:xfrm>
          <a:prstGeom prst="rect">
            <a:avLst/>
          </a:prstGeom>
        </p:spPr>
      </p:pic>
      <p:pic>
        <p:nvPicPr>
          <p:cNvPr id="12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849650" y="623987"/>
            <a:ext cx="152112" cy="152437"/>
          </a:xfrm>
          <a:prstGeom prst="rect">
            <a:avLst/>
          </a:prstGeom>
        </p:spPr>
      </p:pic>
      <p:pic>
        <p:nvPicPr>
          <p:cNvPr id="13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69519" y="623987"/>
            <a:ext cx="152112" cy="152437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629751" y="838783"/>
            <a:ext cx="152112" cy="152437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097337" y="520700"/>
            <a:ext cx="787818" cy="7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5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7981" y="2133600"/>
            <a:ext cx="21745118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Sehingga desain sistem kontrol yang akurat dan tidak merusak perangkat keras secara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langsung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r>
              <a:rPr lang="en-US" sz="3600" dirty="0" err="1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sangatlah</a:t>
            </a: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diperlukan untuk mengejar tuntutan-tuntutan tersebut. 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0" y="12776200"/>
            <a:ext cx="24387048" cy="939800"/>
          </a:xfrm>
          <a:prstGeom prst="rect">
            <a:avLst/>
          </a:prstGeom>
          <a:solidFill>
            <a:srgbClr val="ADD8E6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44" y="13030200"/>
            <a:ext cx="3277010" cy="431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642697" y="12992100"/>
            <a:ext cx="575805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800" dirty="0">
                <a:solidFill>
                  <a:srgbClr val="262626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</a:t>
            </a:r>
            <a:endParaRPr lang="en-US" sz="2800" dirty="0"/>
          </a:p>
        </p:txBody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09892" y="623987"/>
            <a:ext cx="152112" cy="152437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89996" y="623987"/>
            <a:ext cx="152112" cy="152437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29751" y="623987"/>
            <a:ext cx="152112" cy="152437"/>
          </a:xfrm>
          <a:prstGeom prst="rect">
            <a:avLst/>
          </a:prstGeom>
        </p:spPr>
      </p:pic>
      <p:pic>
        <p:nvPicPr>
          <p:cNvPr id="9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29751" y="1053604"/>
            <a:ext cx="152112" cy="152437"/>
          </a:xfrm>
          <a:prstGeom prst="rect">
            <a:avLst/>
          </a:prstGeom>
        </p:spPr>
      </p:pic>
      <p:pic>
        <p:nvPicPr>
          <p:cNvPr id="10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513" y="838783"/>
            <a:ext cx="152112" cy="152437"/>
          </a:xfrm>
          <a:prstGeom prst="rect">
            <a:avLst/>
          </a:prstGeom>
        </p:spPr>
      </p:pic>
      <p:pic>
        <p:nvPicPr>
          <p:cNvPr id="11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49650" y="838783"/>
            <a:ext cx="152112" cy="152437"/>
          </a:xfrm>
          <a:prstGeom prst="rect">
            <a:avLst/>
          </a:prstGeom>
        </p:spPr>
      </p:pic>
      <p:pic>
        <p:nvPicPr>
          <p:cNvPr id="12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849650" y="623987"/>
            <a:ext cx="152112" cy="152437"/>
          </a:xfrm>
          <a:prstGeom prst="rect">
            <a:avLst/>
          </a:prstGeom>
        </p:spPr>
      </p:pic>
      <p:pic>
        <p:nvPicPr>
          <p:cNvPr id="13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69519" y="623987"/>
            <a:ext cx="152112" cy="152437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629751" y="838783"/>
            <a:ext cx="152112" cy="152437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097337" y="520700"/>
            <a:ext cx="787818" cy="787722"/>
          </a:xfrm>
          <a:prstGeom prst="rect">
            <a:avLst/>
          </a:prstGeom>
        </p:spPr>
      </p:pic>
      <p:pic>
        <p:nvPicPr>
          <p:cNvPr id="16" name="Image 11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85273" y="4330700"/>
            <a:ext cx="15203800" cy="7531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76200"/>
            <a:ext cx="24387048" cy="939800"/>
          </a:xfrm>
          <a:prstGeom prst="rect">
            <a:avLst/>
          </a:prstGeom>
          <a:solidFill>
            <a:srgbClr val="ADD8E6">
              <a:alpha val="10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397175" y="2705100"/>
            <a:ext cx="21546126" cy="443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Tujuan dari penelitian ini adalah:</a:t>
            </a:r>
            <a:endParaRPr lang="en-US" sz="4000" dirty="0"/>
          </a:p>
          <a:p>
            <a:pPr marL="1085850" lvl="1" indent="-742950">
              <a:buSzPct val="100000"/>
              <a:buAutoNum type="arabicPeriod"/>
            </a:pP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Merancang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lingkungan simulasi sistem kontrol secara waktu nyata dengan metode Hardware in the Loop.</a:t>
            </a:r>
            <a:endParaRPr lang="en-US" sz="4000" dirty="0"/>
          </a:p>
          <a:p>
            <a:pPr marL="1085850" lvl="1" indent="-742950">
              <a:buSzPct val="100000"/>
              <a:buAutoNum type="arabicPeriod"/>
            </a:pP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Mendesain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sistem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kontrol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quadrotor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untuk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bermanuver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lincah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.</a:t>
            </a:r>
            <a:endParaRPr lang="en-US" sz="4000" dirty="0"/>
          </a:p>
          <a:p>
            <a:pPr marL="1085850" lvl="1" indent="-742950">
              <a:buSzPct val="100000"/>
              <a:buAutoNum type="arabicPeriod"/>
            </a:pP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Memrogram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dan mengimplementasi sistem kontrol pada perangkat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keras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4000" i="1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flight controller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secara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langsung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.</a:t>
            </a:r>
            <a:endParaRPr lang="en-US" sz="4000" dirty="0"/>
          </a:p>
          <a:p>
            <a:pPr marL="1085850" lvl="1" indent="-742950">
              <a:buSzPct val="100000"/>
              <a:buAutoNum type="arabicPeriod"/>
            </a:pP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Menganalisis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kinerja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sistem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kontrol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pada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lingkungan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simulasi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.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1397175" y="2036233"/>
            <a:ext cx="21762053" cy="829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b="1" dirty="0">
                <a:solidFill>
                  <a:srgbClr val="000000">
                    <a:alpha val="100000"/>
                  </a:srgbClr>
                </a:solidFill>
                <a:latin typeface="IBM Plex Sans Bold" pitchFamily="34" charset="0"/>
                <a:ea typeface="IBM Plex Sans Bold" pitchFamily="34" charset="-122"/>
                <a:cs typeface="IBM Plex Sans Bold" pitchFamily="34" charset="-120"/>
              </a:rPr>
              <a:t>Tujuan Penelitian</a:t>
            </a:r>
            <a:endParaRPr lang="en-US" sz="4000" b="1" dirty="0"/>
          </a:p>
        </p:txBody>
      </p:sp>
      <p:sp>
        <p:nvSpPr>
          <p:cNvPr id="5" name="Text 3"/>
          <p:cNvSpPr/>
          <p:nvPr/>
        </p:nvSpPr>
        <p:spPr>
          <a:xfrm>
            <a:off x="1371771" y="8470900"/>
            <a:ext cx="21546126" cy="352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Batasan dan asumsi yang digunakan pada penelitian ini adalah:</a:t>
            </a:r>
            <a:endParaRPr lang="en-US" sz="4000" dirty="0"/>
          </a:p>
          <a:p>
            <a:pPr marL="1085850" lvl="1" indent="-742950">
              <a:buSzPct val="100000"/>
              <a:buAutoNum type="arabicPeriod"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Drone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memiliki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struktur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quadrotor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bertipe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‘x’ .</a:t>
            </a:r>
          </a:p>
          <a:p>
            <a:pPr marL="1085850" lvl="1" indent="-742950">
              <a:buSzPct val="100000"/>
              <a:buAutoNum type="arabicPeriod"/>
            </a:pP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Struktur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quadrotor dianggap tegar dan </a:t>
            </a: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simetris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.</a:t>
            </a:r>
            <a:endParaRPr lang="en-US" sz="4000" dirty="0"/>
          </a:p>
          <a:p>
            <a:pPr marL="1085850" lvl="1" indent="-742950">
              <a:buSzPct val="100000"/>
              <a:buAutoNum type="arabicPeriod"/>
            </a:pPr>
            <a:r>
              <a:rPr lang="en-US" sz="4000" dirty="0" err="1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Titik</a:t>
            </a: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pusat massa berada pada titik tengah dari quadrotor.</a:t>
            </a:r>
            <a:endParaRPr lang="en-US" sz="4000" dirty="0"/>
          </a:p>
          <a:p>
            <a:pPr marL="1085850" lvl="1" indent="-742950">
              <a:buSzPct val="100000"/>
              <a:buAutoNum type="arabicPeriod"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Simulator quadrotor memiliki sistem pengukuran yang lengkap.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1312497" y="7719181"/>
            <a:ext cx="21762053" cy="829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b="1" dirty="0">
                <a:solidFill>
                  <a:srgbClr val="000000">
                    <a:alpha val="100000"/>
                  </a:srgbClr>
                </a:solidFill>
                <a:latin typeface="IBM Plex Sans Bold" pitchFamily="34" charset="0"/>
                <a:ea typeface="IBM Plex Sans Bold" pitchFamily="34" charset="-122"/>
                <a:cs typeface="IBM Plex Sans Bold" pitchFamily="34" charset="-120"/>
              </a:rPr>
              <a:t>Batasan dan Asumsi</a:t>
            </a:r>
            <a:endParaRPr lang="en-US" sz="4000" b="1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44" y="13030200"/>
            <a:ext cx="3277010" cy="4318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2629995" y="12992100"/>
            <a:ext cx="588507" cy="55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800" dirty="0">
                <a:solidFill>
                  <a:srgbClr val="262626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04</a:t>
            </a:r>
          </a:p>
        </p:txBody>
      </p:sp>
      <p:pic>
        <p:nvPicPr>
          <p:cNvPr id="9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09892" y="623987"/>
            <a:ext cx="152112" cy="152437"/>
          </a:xfrm>
          <a:prstGeom prst="rect">
            <a:avLst/>
          </a:prstGeom>
        </p:spPr>
      </p:pic>
      <p:pic>
        <p:nvPicPr>
          <p:cNvPr id="10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89996" y="623987"/>
            <a:ext cx="152112" cy="152437"/>
          </a:xfrm>
          <a:prstGeom prst="rect">
            <a:avLst/>
          </a:prstGeom>
        </p:spPr>
      </p:pic>
      <p:pic>
        <p:nvPicPr>
          <p:cNvPr id="11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29751" y="623987"/>
            <a:ext cx="152112" cy="152437"/>
          </a:xfrm>
          <a:prstGeom prst="rect">
            <a:avLst/>
          </a:prstGeom>
        </p:spPr>
      </p:pic>
      <p:pic>
        <p:nvPicPr>
          <p:cNvPr id="12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29751" y="1053604"/>
            <a:ext cx="152112" cy="152437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69513" y="838780"/>
            <a:ext cx="152112" cy="152437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49650" y="838780"/>
            <a:ext cx="152112" cy="152437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849650" y="623987"/>
            <a:ext cx="152112" cy="152437"/>
          </a:xfrm>
          <a:prstGeom prst="rect">
            <a:avLst/>
          </a:prstGeom>
        </p:spPr>
      </p:pic>
      <p:pic>
        <p:nvPicPr>
          <p:cNvPr id="16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069519" y="623987"/>
            <a:ext cx="152112" cy="152437"/>
          </a:xfrm>
          <a:prstGeom prst="rect">
            <a:avLst/>
          </a:prstGeom>
        </p:spPr>
      </p:pic>
      <p:pic>
        <p:nvPicPr>
          <p:cNvPr id="17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629751" y="838780"/>
            <a:ext cx="152112" cy="152437"/>
          </a:xfrm>
          <a:prstGeom prst="rect">
            <a:avLst/>
          </a:prstGeom>
        </p:spPr>
      </p:pic>
      <p:pic>
        <p:nvPicPr>
          <p:cNvPr id="18" name="Image 10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097337" y="520700"/>
            <a:ext cx="787818" cy="7877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467</Words>
  <Application>Microsoft Office PowerPoint</Application>
  <PresentationFormat>Custom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IBM Plex Sans Bold</vt:lpstr>
      <vt:lpstr>IBM Plex Sans Regular</vt:lpstr>
      <vt:lpstr>IBM Plex Sans SemiBold</vt:lpstr>
      <vt:lpstr>IBM Plex Sans SemiBold Italic</vt:lpstr>
      <vt:lpstr>Inter Medium</vt:lpstr>
      <vt:lpstr>Inter Regular</vt:lpstr>
      <vt:lpstr>Poppins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Deedat Fatahillah</cp:lastModifiedBy>
  <cp:revision>8</cp:revision>
  <dcterms:created xsi:type="dcterms:W3CDTF">2024-04-17T04:19:40Z</dcterms:created>
  <dcterms:modified xsi:type="dcterms:W3CDTF">2024-04-17T07:46:15Z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2024-04-17T04:51:28Z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549fd6ee-d1bb-4579-b709-cc516681ccb5</vt:lpwstr>
  </property>
  <property fmtid="{D5CDD505-2E9C-101B-9397-08002B2CF9AE}" pid="8" name="MSIP_Label_38b525e5-f3da-4501-8f1e-526b6769fc56_ContentBits">
    <vt:lpwstr>0</vt:lpwstr>
  </property>
</Properties>
</file>